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353" r:id="rId4"/>
    <p:sldId id="345" r:id="rId5"/>
    <p:sldId id="268" r:id="rId6"/>
    <p:sldId id="329" r:id="rId7"/>
    <p:sldId id="354" r:id="rId8"/>
    <p:sldId id="294" r:id="rId9"/>
    <p:sldId id="346" r:id="rId10"/>
    <p:sldId id="330" r:id="rId11"/>
    <p:sldId id="331" r:id="rId12"/>
    <p:sldId id="355" r:id="rId13"/>
    <p:sldId id="347" r:id="rId14"/>
    <p:sldId id="332" r:id="rId15"/>
    <p:sldId id="333" r:id="rId16"/>
    <p:sldId id="334" r:id="rId17"/>
    <p:sldId id="351" r:id="rId18"/>
    <p:sldId id="335" r:id="rId19"/>
    <p:sldId id="348" r:id="rId20"/>
    <p:sldId id="336" r:id="rId21"/>
    <p:sldId id="337" r:id="rId22"/>
    <p:sldId id="349" r:id="rId23"/>
    <p:sldId id="338" r:id="rId24"/>
    <p:sldId id="352" r:id="rId25"/>
    <p:sldId id="356" r:id="rId26"/>
    <p:sldId id="339" r:id="rId27"/>
    <p:sldId id="340" r:id="rId28"/>
    <p:sldId id="35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0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AAF00"/>
                </a:solidFill>
              </a:rPr>
              <a:t>Wejdź tutaj, a pokażę ci, co potem musi się wydarzyć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dirty="0"/>
              <a:t>Zaproszenie do uczestnictwa w liturgii. Przez nią dokonuje się poznanie, a jednocześnie oddaje się chwałę Bogu.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Ludzie, którzy odwiedzili niebo</a:t>
            </a:r>
            <a:r>
              <a:rPr lang="pl-PL" dirty="0"/>
              <a:t>:</a:t>
            </a:r>
          </a:p>
          <a:p>
            <a:r>
              <a:rPr lang="pl-PL" sz="2400" i="1" dirty="0"/>
              <a:t>Dziś w duchu byłam w niebie i oglądałam te niepojęte piękności i szczęście, jakie nas czeka po śmierci. Widziałam, jak wszystkie stworzenia oddają cześć i chwałę nieustannie Bogu; widziałam, jak wielkie jest szczęście w Bogu, które się rozlewa na wszystkie stworzenia, uszczęśliwiając je, i wraca do źródła wszelka chwała i cześć z uszczęśliwienia, i wchodzą w głębie Boże, kontemplują życie wewnętrzne Boga, Ojca, Syna i Ducha Św., którego nigdy ani pojmą, ani zgłębią.</a:t>
            </a: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								(św. Faustyna)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2183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AAF00"/>
                </a:solidFill>
              </a:rPr>
              <a:t>Wejdź tutaj, a pokażę ci, co potem musi się wydarzyć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i="1" dirty="0"/>
              <a:t>Znałem człowieka w Chrystusie, który przed czternastu laty – czy to w ciele było, nie wiem, czy poza ciałem, nie wiem, Bóg wie – został uniesiony w zachwyceniu aż do trzeciego nieba. I wiem, że ten człowiek – czy to w ciele było, czy poza ciałem, nie wiem, Bóg wie – został uniesiony w zachwyceniu do raju i słyszał niewypowiedziane słowa, których człowiekowi nie godzi się powtarzać. 						    				 </a:t>
            </a:r>
            <a:r>
              <a:rPr lang="pl-PL" dirty="0"/>
              <a:t>(św. Paweł)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9097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AAF00"/>
                </a:solidFill>
              </a:rPr>
              <a:t>Wejdź tutaj, a pokażę ci, co potem musi się wydarzyć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 fontScale="92500"/>
          </a:bodyPr>
          <a:lstStyle/>
          <a:p>
            <a:r>
              <a:rPr lang="pl-PL" i="1" dirty="0"/>
              <a:t>Jak mieszkania błogosławionych, świętych, przedstawiają mi się w widzeniach pod postacią niebiańskiej Jerozolimy, jako miasto olbrzymie o różnorodnych pałacach i ogrodach, zapełnionych cudownymi owocami i kwiatami różnych gatunków, stosownie do niezliczonych warunków i odmian szczęśliwości, tak i to piekło przedstawiało się mym oczom w formie odrębnego świata, stanowiącego całość, pod postacią różnorodnych budowli, obszarów i pól. Ale tu źródłem wszystkiego było przeciwieństwo szczęśliwości, wieczna męka i udręczenie. Jak tam, w siedzibie szczęśliwości, wszystko zdawało się być ugruntowane na prawidłach wiecznego pokoju, wiecznej harmonii i zadośćuczynienia, tak tu opierało się wszystko na rozstroju i rozdźwięku wiecznego gniewu, rozdwojenia i zwątpienia.						    				 				</a:t>
            </a:r>
            <a:r>
              <a:rPr lang="pl-PL" dirty="0"/>
              <a:t>(bł. Katarzyna Emmerich)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5290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E18FCC-A929-4B39-BCD6-07D2E5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36B520-F7BC-47F4-A595-DBDB25BD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JAK JEST W NIEBIE?">
            <a:extLst>
              <a:ext uri="{FF2B5EF4-FFF2-40B4-BE49-F238E27FC236}">
                <a16:creationId xmlns:a16="http://schemas.microsoft.com/office/drawing/2014/main" id="{3E2677B1-431C-4A13-8346-B64369CD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0"/>
            <a:ext cx="563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9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Oto w niebie stał tron, a na tronie ktoś siedział.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Tron</a:t>
            </a:r>
            <a:r>
              <a:rPr lang="pl-PL" dirty="0"/>
              <a:t> – Jan jest nim szczególnie zainteresowany. W opisie powtarza to słowo 11 razy. Symbol chwały Bożej i Jego najwyższej władzy.</a:t>
            </a: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Ktoś</a:t>
            </a:r>
            <a:r>
              <a:rPr lang="pl-PL" sz="2800" dirty="0"/>
              <a:t> – transpozycja teofanii prorockiej. Nie ma tu antropomorfizacji. Niepoznany do końca. Krzew gorejący.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Jaspis, sard i szmaragd </a:t>
            </a:r>
            <a:r>
              <a:rPr lang="pl-PL" dirty="0"/>
              <a:t>– symbol szlachetności, piękna i trwałości.</a:t>
            </a: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ęcza</a:t>
            </a:r>
            <a:r>
              <a:rPr lang="pl-PL" dirty="0"/>
              <a:t> – znak przymierza miedzy Bogiem a stworzeniem. Przymierze </a:t>
            </a:r>
            <a:r>
              <a:rPr lang="pl-PL" dirty="0" err="1"/>
              <a:t>noahiczne</a:t>
            </a:r>
            <a:r>
              <a:rPr lang="pl-PL" dirty="0"/>
              <a:t>. Łuk Boga.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5326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  Jaspis		    Sard	    Szmaragd</a:t>
            </a:r>
          </a:p>
        </p:txBody>
      </p:sp>
      <p:pic>
        <p:nvPicPr>
          <p:cNvPr id="1028" name="Picture 4" descr="Znalezione obrazy dla zapytania jaspis">
            <a:extLst>
              <a:ext uri="{FF2B5EF4-FFF2-40B4-BE49-F238E27FC236}">
                <a16:creationId xmlns:a16="http://schemas.microsoft.com/office/drawing/2014/main" id="{1DC5331B-82CE-4067-B0BA-2A711787E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2"/>
          <a:stretch/>
        </p:blipFill>
        <p:spPr bwMode="auto">
          <a:xfrm>
            <a:off x="561165" y="1613693"/>
            <a:ext cx="3624962" cy="27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sard">
            <a:extLst>
              <a:ext uri="{FF2B5EF4-FFF2-40B4-BE49-F238E27FC236}">
                <a16:creationId xmlns:a16="http://schemas.microsoft.com/office/drawing/2014/main" id="{822CA871-85AE-4853-9C1E-F109B9D2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7" y="1613693"/>
            <a:ext cx="3624962" cy="27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ryl-gem7-72b.jpg">
            <a:extLst>
              <a:ext uri="{FF2B5EF4-FFF2-40B4-BE49-F238E27FC236}">
                <a16:creationId xmlns:a16="http://schemas.microsoft.com/office/drawing/2014/main" id="{A1098CDD-8481-4228-AC2F-BF810F6D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4"/>
          <a:stretch/>
        </p:blipFill>
        <p:spPr bwMode="auto">
          <a:xfrm>
            <a:off x="7811089" y="1613693"/>
            <a:ext cx="3624962" cy="27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8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051951-380E-4260-88B1-D7D5874C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66BC351-4FFF-4177-AC12-9BAC4154D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 descr="Znalezione obrazy dla zapytania tÄcza">
            <a:extLst>
              <a:ext uri="{FF2B5EF4-FFF2-40B4-BE49-F238E27FC236}">
                <a16:creationId xmlns:a16="http://schemas.microsoft.com/office/drawing/2014/main" id="{1DE4FF20-43FB-405A-B2BD-043E8D0F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1399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0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0ADA4-4303-4C12-85B5-C1817AF4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15ABCA-6AE2-4E99-924F-4DF646AC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JAK JEST W NIEBIE?">
            <a:extLst>
              <a:ext uri="{FF2B5EF4-FFF2-40B4-BE49-F238E27FC236}">
                <a16:creationId xmlns:a16="http://schemas.microsoft.com/office/drawing/2014/main" id="{EC05BDA6-3849-4CA0-837D-14480E8A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0"/>
            <a:ext cx="505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6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AAF00"/>
                </a:solidFill>
              </a:rPr>
              <a:t>dwadzieścia cztery trony, na których zasiadało dwudziestu czterech starszych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Senat niebiański </a:t>
            </a:r>
            <a:r>
              <a:rPr lang="pl-PL" sz="2800" dirty="0"/>
              <a:t>– spełnia funkcje liturgiczne</a:t>
            </a:r>
          </a:p>
          <a:p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24</a:t>
            </a:r>
            <a:r>
              <a:rPr lang="pl-PL" dirty="0"/>
              <a:t> – podwojona liczb pokoleń izraelskich, lub echo 24 zmian kapłańskich z 1 </a:t>
            </a:r>
            <a:r>
              <a:rPr lang="pl-PL" dirty="0" err="1"/>
              <a:t>Krn</a:t>
            </a:r>
            <a:r>
              <a:rPr lang="pl-PL" dirty="0"/>
              <a:t> 24, 24 autorów ST, 24 sędziów świata</a:t>
            </a: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Starsi</a:t>
            </a:r>
            <a:r>
              <a:rPr lang="pl-PL" sz="2800" dirty="0"/>
              <a:t> – symbol mądrości i dojrzałości (gr. </a:t>
            </a:r>
            <a:r>
              <a:rPr lang="pl-PL" dirty="0" err="1"/>
              <a:t>p</a:t>
            </a:r>
            <a:r>
              <a:rPr lang="pl-PL" sz="2800" dirty="0" err="1"/>
              <a:t>resbyteroi</a:t>
            </a:r>
            <a:r>
              <a:rPr lang="pl-PL" sz="2800" dirty="0"/>
              <a:t>)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Białe szaty </a:t>
            </a:r>
            <a:r>
              <a:rPr lang="pl-PL" dirty="0"/>
              <a:t>– nieskalani zwycięzcy w geście adoracyjnym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1364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D41D3-9763-4FCC-9743-E5852ACD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5D40E1-C4EB-4AC0-A7B3-CD8177CA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JAK JEST W NIEBIE?">
            <a:extLst>
              <a:ext uri="{FF2B5EF4-FFF2-40B4-BE49-F238E27FC236}">
                <a16:creationId xmlns:a16="http://schemas.microsoft.com/office/drawing/2014/main" id="{9D91FC1E-CA32-4F9A-8B05-33B550A8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0"/>
            <a:ext cx="1019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3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TRON W NIEBIE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4</a:t>
            </a:r>
          </a:p>
        </p:txBody>
      </p:sp>
      <p:pic>
        <p:nvPicPr>
          <p:cNvPr id="5" name="Picture 2" descr="Znalezione obrazy dla zapytania drzwi w niebie">
            <a:extLst>
              <a:ext uri="{FF2B5EF4-FFF2-40B4-BE49-F238E27FC236}">
                <a16:creationId xmlns:a16="http://schemas.microsoft.com/office/drawing/2014/main" id="{5FC27450-CDAB-4CB4-A101-2FD64EB6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58" y="2095607"/>
            <a:ext cx="5353283" cy="47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błyskawice, głosy i grzmoty</a:t>
            </a:r>
            <a:endParaRPr lang="pl-PL" dirty="0">
              <a:solidFill>
                <a:srgbClr val="FAAF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Teofania </a:t>
            </a:r>
            <a:r>
              <a:rPr lang="pl-PL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Jahwe</a:t>
            </a: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pl-PL" dirty="0" err="1"/>
              <a:t>Wj</a:t>
            </a:r>
            <a:r>
              <a:rPr lang="pl-PL" dirty="0"/>
              <a:t> 19, 16: </a:t>
            </a:r>
            <a:r>
              <a:rPr lang="pl-PL" i="1" dirty="0"/>
              <a:t>Trzeciego dnia rano rozległy się grzmoty z błyskawicami, a gęsty obłok rozpostarł się nad górą i rozległ się głos potężnej trąby, tak że cały lud przebywający w obozie drżał ze strachu.</a:t>
            </a:r>
          </a:p>
          <a:p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Misterium </a:t>
            </a:r>
            <a:r>
              <a:rPr lang="pl-PL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tremendum</a:t>
            </a:r>
            <a:endParaRPr lang="pl-PL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pl-PL" dirty="0"/>
              <a:t>Gwałtowność Boga</a:t>
            </a:r>
          </a:p>
          <a:p>
            <a:r>
              <a:rPr lang="pl-PL" dirty="0"/>
              <a:t>Ukazanie swojej potęgi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2100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AAF00"/>
                </a:solidFill>
              </a:rPr>
              <a:t>morze szklane podobne do kryształu</a:t>
            </a:r>
            <a:endParaRPr lang="pl-PL" dirty="0">
              <a:solidFill>
                <a:srgbClr val="FAAF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sz="2800" dirty="0" err="1"/>
              <a:t>Ez</a:t>
            </a:r>
            <a:r>
              <a:rPr lang="pl-PL" sz="2800" dirty="0"/>
              <a:t> 1, 22-23: </a:t>
            </a:r>
            <a:r>
              <a:rPr lang="pl-PL" i="1" dirty="0"/>
              <a:t>Nad głowami tych istot żyjących było coś jakby sklepienie niebieskie, jakby kryształ lśniący, rozpostarty ponad ich głowami, ku górze. Pod sklepieniem skrzydła ich były wzniesione, jedno obok drugiego; każde miało ich po dwa, którymi pokrywały swoje tułowie.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Tzw. górne wody</a:t>
            </a:r>
            <a:r>
              <a:rPr lang="pl-PL" dirty="0"/>
              <a:t>, nad którymi znajduje się tron Boga</a:t>
            </a:r>
          </a:p>
          <a:p>
            <a:r>
              <a:rPr lang="pl-PL" sz="2800" dirty="0"/>
              <a:t>Symbol odległego i transcendentnego Boga</a:t>
            </a:r>
          </a:p>
          <a:p>
            <a:r>
              <a:rPr lang="pl-PL" dirty="0"/>
              <a:t>Szkło a woda – pokój a wzburzenie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 nowym stworzeniu morze zniknie (</a:t>
            </a:r>
            <a:r>
              <a:rPr lang="pl-PL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Ap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21,1)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2705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D54BC-BCC7-4CEE-8100-DD04EBFF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AA8C8-AA31-47B9-8F66-9244BD16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JAK JEST W NIEBIE?">
            <a:extLst>
              <a:ext uri="{FF2B5EF4-FFF2-40B4-BE49-F238E27FC236}">
                <a16:creationId xmlns:a16="http://schemas.microsoft.com/office/drawing/2014/main" id="{988A751E-CDCD-404E-BB27-5A94E7DA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0"/>
            <a:ext cx="550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5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>
                <a:solidFill>
                  <a:srgbClr val="FAAF00"/>
                </a:solidFill>
              </a:rPr>
              <a:t>wokół tronu stały cztery istoty żywe, które miały mnóstwo oczu z przodu i z tyłu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sz="2800" dirty="0"/>
              <a:t>Synteza </a:t>
            </a:r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cherubów</a:t>
            </a:r>
          </a:p>
          <a:p>
            <a:r>
              <a:rPr lang="pl-PL" dirty="0"/>
              <a:t>Koła Ezechiela</a:t>
            </a:r>
          </a:p>
          <a:p>
            <a:r>
              <a:rPr lang="pl-PL" dirty="0"/>
              <a:t>Sześcioskrzydłe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serafiny</a:t>
            </a:r>
            <a:r>
              <a:rPr lang="pl-PL" dirty="0"/>
              <a:t> Izajasza</a:t>
            </a:r>
          </a:p>
          <a:p>
            <a:r>
              <a:rPr lang="pl-PL" dirty="0"/>
              <a:t>Rządzą światem materii (liczba 4)</a:t>
            </a:r>
          </a:p>
          <a:p>
            <a:r>
              <a:rPr lang="pl-PL" dirty="0"/>
              <a:t>Późna tradycja mówi o symbolach ewangelistów</a:t>
            </a:r>
          </a:p>
          <a:p>
            <a:r>
              <a:rPr lang="pl-PL" dirty="0"/>
              <a:t>Mnóstwo oczu: pełne wiedzy, inteligencji i majestatu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9954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8A1470-EDFD-4029-B287-667975A9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CBED9-2D18-4DFB-BB25-E35B20418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Znalezione obrazy dla zapytania istoty apokalipsy">
            <a:extLst>
              <a:ext uri="{FF2B5EF4-FFF2-40B4-BE49-F238E27FC236}">
                <a16:creationId xmlns:a16="http://schemas.microsoft.com/office/drawing/2014/main" id="{80448E7F-D161-418C-A4F0-689CB9B3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66825"/>
            <a:ext cx="66675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7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serafin anioÅ">
            <a:extLst>
              <a:ext uri="{FF2B5EF4-FFF2-40B4-BE49-F238E27FC236}">
                <a16:creationId xmlns:a16="http://schemas.microsoft.com/office/drawing/2014/main" id="{C296BB68-6289-40C5-987F-1D2F8FE7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3" y="254292"/>
            <a:ext cx="32956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serafin anioÅ">
            <a:extLst>
              <a:ext uri="{FF2B5EF4-FFF2-40B4-BE49-F238E27FC236}">
                <a16:creationId xmlns:a16="http://schemas.microsoft.com/office/drawing/2014/main" id="{B0E84C53-6ADF-4D62-B665-E7A5FA89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81" y="254291"/>
            <a:ext cx="5910660" cy="34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serafin anioÅ">
            <a:extLst>
              <a:ext uri="{FF2B5EF4-FFF2-40B4-BE49-F238E27FC236}">
                <a16:creationId xmlns:a16="http://schemas.microsoft.com/office/drawing/2014/main" id="{8BAFB999-43FB-4A1E-ADE3-1115209F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98" y="3385731"/>
            <a:ext cx="4459795" cy="34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cherubin anioÅ">
            <a:extLst>
              <a:ext uri="{FF2B5EF4-FFF2-40B4-BE49-F238E27FC236}">
                <a16:creationId xmlns:a16="http://schemas.microsoft.com/office/drawing/2014/main" id="{B6BA9AD7-4A75-4CD7-A53C-108B5DA2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18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5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>
                <a:solidFill>
                  <a:srgbClr val="FAAF00"/>
                </a:solidFill>
              </a:rPr>
              <a:t>Lew, byk, człowiek (anioł), orzeł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Lew</a:t>
            </a:r>
            <a:r>
              <a:rPr lang="pl-PL" sz="2800" dirty="0"/>
              <a:t> –waleczność Boga, zwierzę mesjańskie, karząca sprawiedliwość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Byk</a:t>
            </a:r>
            <a:r>
              <a:rPr lang="pl-PL" dirty="0"/>
              <a:t> –symbol stateczności i stabilności, siły i mocy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Człowiek</a:t>
            </a:r>
            <a:r>
              <a:rPr lang="pl-PL" dirty="0"/>
              <a:t> – inteligencja, rozum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Orzeł </a:t>
            </a:r>
            <a:r>
              <a:rPr lang="pl-PL" dirty="0"/>
              <a:t>– majestat, spostrzegawczość, symbol ochrony Boga nad człowiekiem</a:t>
            </a:r>
          </a:p>
          <a:p>
            <a:endParaRPr lang="pl-PL" sz="2800" dirty="0"/>
          </a:p>
        </p:txBody>
      </p:sp>
      <p:pic>
        <p:nvPicPr>
          <p:cNvPr id="4" name="Picture 2" descr="Znalezione obrazy dla zapytania orzeÅ">
            <a:extLst>
              <a:ext uri="{FF2B5EF4-FFF2-40B4-BE49-F238E27FC236}">
                <a16:creationId xmlns:a16="http://schemas.microsoft.com/office/drawing/2014/main" id="{68CC02FC-DB17-4BA7-B96F-367CA34A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07" y="5009189"/>
            <a:ext cx="1767281" cy="11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 anioÅ">
            <a:extLst>
              <a:ext uri="{FF2B5EF4-FFF2-40B4-BE49-F238E27FC236}">
                <a16:creationId xmlns:a16="http://schemas.microsoft.com/office/drawing/2014/main" id="{CCFAA096-125B-4730-872D-23416246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67" y="5009187"/>
            <a:ext cx="1548680" cy="11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nalezione obrazy dla zapytania byk">
            <a:extLst>
              <a:ext uri="{FF2B5EF4-FFF2-40B4-BE49-F238E27FC236}">
                <a16:creationId xmlns:a16="http://schemas.microsoft.com/office/drawing/2014/main" id="{66C26355-0A66-4E8A-8B91-93255491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60" y="5009187"/>
            <a:ext cx="1748616" cy="11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nalezione obrazy dla zapytania lew">
            <a:extLst>
              <a:ext uri="{FF2B5EF4-FFF2-40B4-BE49-F238E27FC236}">
                <a16:creationId xmlns:a16="http://schemas.microsoft.com/office/drawing/2014/main" id="{EF88F441-88C9-472C-ACF5-B0EEFBF4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33" y="5009187"/>
            <a:ext cx="1548681" cy="11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64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FAAF00"/>
                </a:solidFill>
              </a:rPr>
              <a:t>Święty, Święty, Święty, Pan, Bóg Wszechmocny, który był, który jest i który przychodzi</a:t>
            </a:r>
            <a:endParaRPr lang="pl-PL" sz="3600" dirty="0">
              <a:solidFill>
                <a:srgbClr val="FAAF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04301"/>
            <a:ext cx="10233800" cy="4739780"/>
          </a:xfrm>
        </p:spPr>
        <p:txBody>
          <a:bodyPr>
            <a:normAutofit/>
          </a:bodyPr>
          <a:lstStyle/>
          <a:p>
            <a:r>
              <a:rPr lang="pl-PL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Trisagion</a:t>
            </a:r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/>
              <a:t>(Iz 6,3)</a:t>
            </a:r>
            <a:r>
              <a:rPr lang="pl-PL" dirty="0"/>
              <a:t> Z </a:t>
            </a:r>
            <a:r>
              <a:rPr lang="pl-PL" dirty="0" err="1"/>
              <a:t>trisagionem</a:t>
            </a:r>
            <a:r>
              <a:rPr lang="pl-PL" dirty="0"/>
              <a:t> wiąże się pojęcie "świętego czasu". Wśród różnych "czasów" jest też liturgiczny czas </a:t>
            </a:r>
            <a:r>
              <a:rPr lang="pl-PL" dirty="0" err="1"/>
              <a:t>trisagionu</a:t>
            </a:r>
            <a:r>
              <a:rPr lang="pl-PL" dirty="0"/>
              <a:t> i dlatego diakon zwraca się do kapłana z prośbą: "</a:t>
            </a:r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Pobłogosław, władyko, czas hymnu </a:t>
            </a:r>
            <a:r>
              <a:rPr lang="pl-PL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trójświętego</a:t>
            </a:r>
            <a:r>
              <a:rPr lang="pl-PL" dirty="0"/>
              <a:t>"</a:t>
            </a:r>
            <a:endParaRPr lang="pl-PL" sz="2800" dirty="0"/>
          </a:p>
          <a:p>
            <a:r>
              <a:rPr lang="pl-PL" dirty="0"/>
              <a:t>Określenie Boga w stosunku do czasu.</a:t>
            </a:r>
          </a:p>
          <a:p>
            <a:r>
              <a:rPr lang="pl-PL" dirty="0"/>
              <a:t>Czasoprzestrzeń, przestrzeń czy czas? Wymiary?</a:t>
            </a:r>
          </a:p>
          <a:p>
            <a:r>
              <a:rPr lang="pl-PL" dirty="0"/>
              <a:t>świętość – oddzielony od tego, co nieświęte</a:t>
            </a:r>
          </a:p>
          <a:p>
            <a:r>
              <a:rPr lang="pl-PL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Triplacja</a:t>
            </a:r>
            <a:r>
              <a:rPr lang="pl-PL" dirty="0"/>
              <a:t> – stopień najwyższy przymiotnika (pol. najświętszy, przenajświętszy) </a:t>
            </a:r>
          </a:p>
          <a:p>
            <a:r>
              <a:rPr lang="pl-PL" dirty="0"/>
              <a:t>Ruch Boga w czasie, władca czasu i historii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74044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57A51-4530-4C1C-847B-794E9982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B7DD4-19F2-4867-941B-62ECDB42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JAK JEST W NIEBIE?">
            <a:extLst>
              <a:ext uri="{FF2B5EF4-FFF2-40B4-BE49-F238E27FC236}">
                <a16:creationId xmlns:a16="http://schemas.microsoft.com/office/drawing/2014/main" id="{6B135431-43EC-41A9-8631-7E9C9D72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0"/>
            <a:ext cx="5672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9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B44A2-8019-42E3-81CF-3AA966BF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E7CF1-4A6E-4941-8ADE-78155B9B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 descr="Znalezione obrazy dla zapytania niebo">
            <a:extLst>
              <a:ext uri="{FF2B5EF4-FFF2-40B4-BE49-F238E27FC236}">
                <a16:creationId xmlns:a16="http://schemas.microsoft.com/office/drawing/2014/main" id="{DAF855BE-BD39-491B-A727-145A98F5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42925"/>
            <a:ext cx="86677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0F8E6-F3BF-4AF4-AA06-CD6BB649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2B86B-00B0-43AF-9D54-7ACDFB112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JAK JEST W NIEBIE?">
            <a:extLst>
              <a:ext uri="{FF2B5EF4-FFF2-40B4-BE49-F238E27FC236}">
                <a16:creationId xmlns:a16="http://schemas.microsoft.com/office/drawing/2014/main" id="{480DF4EC-7AA8-4EFE-ADE3-B652457D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52500"/>
            <a:ext cx="10858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9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38231"/>
            <a:ext cx="10131425" cy="6031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Potem miałem widzenie: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Oto w niebie </a:t>
            </a:r>
            <a:r>
              <a:rPr lang="pl-PL" dirty="0"/>
              <a:t>otworzyła się brama i głos,  który słyszałem na początku – podobny do dźwięku trąby – przemówił do mnie: „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Wejdź tutaj</a:t>
            </a:r>
            <a:r>
              <a:rPr lang="pl-PL" dirty="0"/>
              <a:t>, a pokażę ci, co potem musi się wydarzyć”.</a:t>
            </a:r>
          </a:p>
          <a:p>
            <a:pPr marL="0" indent="0">
              <a:buNone/>
            </a:pPr>
            <a:r>
              <a:rPr lang="pl-PL" dirty="0"/>
              <a:t>Natychmiast ogarnął mnie Duch: 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Oto w niebie stał tron, a na tronie ktoś siedział.</a:t>
            </a:r>
          </a:p>
          <a:p>
            <a:pPr marL="0" indent="0">
              <a:buNone/>
            </a:pPr>
            <a:r>
              <a:rPr lang="pl-PL" dirty="0"/>
              <a:t>Ten, kto siedział, podobny był z wyglądu do kamienia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jaspisu i sardu</a:t>
            </a:r>
            <a:r>
              <a:rPr lang="pl-PL" dirty="0"/>
              <a:t>, a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tęcza wokół tronu </a:t>
            </a:r>
            <a:r>
              <a:rPr lang="pl-PL" dirty="0"/>
              <a:t>podobna była do szmaragdu.</a:t>
            </a:r>
          </a:p>
          <a:p>
            <a:pPr marL="0" indent="0">
              <a:buNone/>
            </a:pPr>
            <a:r>
              <a:rPr lang="pl-PL" dirty="0"/>
              <a:t>Tron otaczały dwadzieścia cztery trony, na których zasiadało dwudziestu czterech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starszych</a:t>
            </a:r>
            <a:r>
              <a:rPr lang="pl-PL" dirty="0"/>
              <a:t>. Ubrani byli w białe szaty, a na głowach mieli złote wieńce.</a:t>
            </a:r>
          </a:p>
          <a:p>
            <a:pPr marL="0" indent="0">
              <a:buNone/>
            </a:pPr>
            <a:r>
              <a:rPr lang="pl-PL" dirty="0"/>
              <a:t>Z tronu wychodziły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błyskawice, głosy i grzmoty</a:t>
            </a:r>
            <a:r>
              <a:rPr lang="pl-PL" dirty="0"/>
              <a:t>, a przed tronem płonęło siedem ognistych lamp, którymi jest siedem Duchów Boga.</a:t>
            </a:r>
          </a:p>
          <a:p>
            <a:pPr marL="0" indent="0">
              <a:buNone/>
            </a:pPr>
            <a:r>
              <a:rPr lang="pl-PL" dirty="0"/>
              <a:t>Przed tronem było też jakby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morze szklane podobne do kryształu</a:t>
            </a:r>
            <a:r>
              <a:rPr lang="pl-PL" dirty="0"/>
              <a:t>. Na środku tronu i wokół tronu stały cztery istoty żywe, które miały mnóstwo oczu z przodu i z tyłu.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38231"/>
            <a:ext cx="10131425" cy="6031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Pierwsza istota żywa podobna była do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lwa</a:t>
            </a:r>
            <a:r>
              <a:rPr lang="pl-PL" dirty="0"/>
              <a:t>, druga istota żywa podobna do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byka</a:t>
            </a:r>
            <a:r>
              <a:rPr lang="pl-PL" dirty="0"/>
              <a:t>, trzecia istota żywa miała jakby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ludzką twarz</a:t>
            </a:r>
            <a:r>
              <a:rPr lang="pl-PL" dirty="0"/>
              <a:t>, czwarta istota żywa podobna była do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lecącego orła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Każda z czterech istot żywych miała po sześć skrzydeł i mnóstwo oczu na zewnątrz i wewnątrz. Powtarzały one nieustannie w dzień i w nocy: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„Święty, Święty, Święty, Pan, Bóg Wszechmocny, który był, który jest i który przychodzi”.</a:t>
            </a:r>
          </a:p>
          <a:p>
            <a:pPr marL="0" indent="0">
              <a:buNone/>
            </a:pPr>
            <a:r>
              <a:rPr lang="pl-PL" dirty="0"/>
              <a:t>A gdy istoty żywe oddawały chwałę,  cześć i dziękczynienie Siedzącemu na tronie, Żyjącemu na wieki wieków,</a:t>
            </a:r>
          </a:p>
          <a:p>
            <a:pPr marL="0" indent="0">
              <a:buNone/>
            </a:pPr>
            <a:r>
              <a:rPr lang="pl-PL" dirty="0"/>
              <a:t>dwudziestu czterech starszych padało na twarz przed Siedzącym na tronie. Kłaniali się Żyjącemu na wieki wieków i rzucali swoje wieńce przed tronem, mówiąc:</a:t>
            </a:r>
          </a:p>
          <a:p>
            <a:pPr marL="0" indent="0">
              <a:buNone/>
            </a:pPr>
            <a:r>
              <a:rPr lang="pl-PL" dirty="0"/>
              <a:t>„Jesteś godny, Panie, nasz Boże, odebrać chwałę, cześć i moc, bo Ty stworzyłeś wszystko, z Twojej woli zaistniało i zostało stworzone”.</a:t>
            </a:r>
          </a:p>
        </p:txBody>
      </p:sp>
    </p:spTree>
    <p:extLst>
      <p:ext uri="{BB962C8B-B14F-4D97-AF65-F5344CB8AC3E}">
        <p14:creationId xmlns:p14="http://schemas.microsoft.com/office/powerpoint/2010/main" val="35824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Znalezione obrazy dla zapytania NIEBO">
            <a:extLst>
              <a:ext uri="{FF2B5EF4-FFF2-40B4-BE49-F238E27FC236}">
                <a16:creationId xmlns:a16="http://schemas.microsoft.com/office/drawing/2014/main" id="{47BC1122-B79A-468E-8585-72E4E4BF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6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szkÅo rozbite">
            <a:extLst>
              <a:ext uri="{FF2B5EF4-FFF2-40B4-BE49-F238E27FC236}">
                <a16:creationId xmlns:a16="http://schemas.microsoft.com/office/drawing/2014/main" id="{4C268030-179E-481D-B834-23B79F71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3719"/>
            <a:ext cx="12191140" cy="32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tecza gif">
            <a:extLst>
              <a:ext uri="{FF2B5EF4-FFF2-40B4-BE49-F238E27FC236}">
                <a16:creationId xmlns:a16="http://schemas.microsoft.com/office/drawing/2014/main" id="{3CA783E3-6C77-403C-A8EC-209E5A44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88" y="2048957"/>
            <a:ext cx="4301895" cy="36435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tron krÃ³lewski">
            <a:extLst>
              <a:ext uri="{FF2B5EF4-FFF2-40B4-BE49-F238E27FC236}">
                <a16:creationId xmlns:a16="http://schemas.microsoft.com/office/drawing/2014/main" id="{675FDBF2-A007-4CF3-A02F-A18468BAD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8" y="2798542"/>
            <a:ext cx="1590990" cy="15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tron krÃ³lewski">
            <a:extLst>
              <a:ext uri="{FF2B5EF4-FFF2-40B4-BE49-F238E27FC236}">
                <a16:creationId xmlns:a16="http://schemas.microsoft.com/office/drawing/2014/main" id="{FBB9BFA5-013B-4417-8482-213A8613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9" y="2802030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Znalezione obrazy dla zapytania tron krÃ³lewski">
            <a:extLst>
              <a:ext uri="{FF2B5EF4-FFF2-40B4-BE49-F238E27FC236}">
                <a16:creationId xmlns:a16="http://schemas.microsoft.com/office/drawing/2014/main" id="{C87757E8-E817-44DC-98D7-6236A235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40" y="2832888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Znalezione obrazy dla zapytania tron krÃ³lewski">
            <a:extLst>
              <a:ext uri="{FF2B5EF4-FFF2-40B4-BE49-F238E27FC236}">
                <a16:creationId xmlns:a16="http://schemas.microsoft.com/office/drawing/2014/main" id="{A9EEA773-8058-4333-BA19-31BFEB06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75" y="2879845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nalezione obrazy dla zapytania tron krÃ³lewski">
            <a:extLst>
              <a:ext uri="{FF2B5EF4-FFF2-40B4-BE49-F238E27FC236}">
                <a16:creationId xmlns:a16="http://schemas.microsoft.com/office/drawing/2014/main" id="{B783F73B-E0BD-4E1D-B150-0B0B1E66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51" y="2999663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Znalezione obrazy dla zapytania tron krÃ³lewski">
            <a:extLst>
              <a:ext uri="{FF2B5EF4-FFF2-40B4-BE49-F238E27FC236}">
                <a16:creationId xmlns:a16="http://schemas.microsoft.com/office/drawing/2014/main" id="{47B51932-C84B-43B8-8A6C-392D6277C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28" y="3611260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Znalezione obrazy dla zapytania tron krÃ³lewski">
            <a:extLst>
              <a:ext uri="{FF2B5EF4-FFF2-40B4-BE49-F238E27FC236}">
                <a16:creationId xmlns:a16="http://schemas.microsoft.com/office/drawing/2014/main" id="{201EC716-2D60-4447-ABE4-8932BBB4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05" y="4019176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Znalezione obrazy dla zapytania tron krÃ³lewski">
            <a:extLst>
              <a:ext uri="{FF2B5EF4-FFF2-40B4-BE49-F238E27FC236}">
                <a16:creationId xmlns:a16="http://schemas.microsoft.com/office/drawing/2014/main" id="{E7075888-B22A-48AA-A2E5-B2725EBE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7" y="4263081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nalezione obrazy dla zapytania tron krÃ³lewski">
            <a:extLst>
              <a:ext uri="{FF2B5EF4-FFF2-40B4-BE49-F238E27FC236}">
                <a16:creationId xmlns:a16="http://schemas.microsoft.com/office/drawing/2014/main" id="{B934A076-B0C9-4FCD-A9C4-FF4B7E80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69" y="4439241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Znalezione obrazy dla zapytania tron krÃ³lewski">
            <a:extLst>
              <a:ext uri="{FF2B5EF4-FFF2-40B4-BE49-F238E27FC236}">
                <a16:creationId xmlns:a16="http://schemas.microsoft.com/office/drawing/2014/main" id="{EE4627A7-EEE5-468B-96A5-5291A35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5" y="4534931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Znalezione obrazy dla zapytania tron krÃ³lewski">
            <a:extLst>
              <a:ext uri="{FF2B5EF4-FFF2-40B4-BE49-F238E27FC236}">
                <a16:creationId xmlns:a16="http://schemas.microsoft.com/office/drawing/2014/main" id="{1BD9CBB2-4CFB-46B7-AA3B-93BC675F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89" y="4632211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Znalezione obrazy dla zapytania tron krÃ³lewski">
            <a:extLst>
              <a:ext uri="{FF2B5EF4-FFF2-40B4-BE49-F238E27FC236}">
                <a16:creationId xmlns:a16="http://schemas.microsoft.com/office/drawing/2014/main" id="{55022940-E39C-4B72-A2B2-0AB5220D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30" y="4661538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Znalezione obrazy dla zapytania tron krÃ³lewski">
            <a:extLst>
              <a:ext uri="{FF2B5EF4-FFF2-40B4-BE49-F238E27FC236}">
                <a16:creationId xmlns:a16="http://schemas.microsoft.com/office/drawing/2014/main" id="{D0ECE14B-D886-4D12-BF88-38A8B0E1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01" y="3256220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Znalezione obrazy dla zapytania tron krÃ³lewski">
            <a:extLst>
              <a:ext uri="{FF2B5EF4-FFF2-40B4-BE49-F238E27FC236}">
                <a16:creationId xmlns:a16="http://schemas.microsoft.com/office/drawing/2014/main" id="{EAD6FB8C-8DB1-4392-A6D5-A4351911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4236" y="2999663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Znalezione obrazy dla zapytania tron krÃ³lewski">
            <a:extLst>
              <a:ext uri="{FF2B5EF4-FFF2-40B4-BE49-F238E27FC236}">
                <a16:creationId xmlns:a16="http://schemas.microsoft.com/office/drawing/2014/main" id="{1458A49C-3CA9-4699-B389-CF499DF3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0196" y="2832888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Znalezione obrazy dla zapytania tron krÃ³lewski">
            <a:extLst>
              <a:ext uri="{FF2B5EF4-FFF2-40B4-BE49-F238E27FC236}">
                <a16:creationId xmlns:a16="http://schemas.microsoft.com/office/drawing/2014/main" id="{89FFD9EC-BBB3-483C-A5F2-10FA0294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5141" y="2802028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Znalezione obrazy dla zapytania tron krÃ³lewski">
            <a:extLst>
              <a:ext uri="{FF2B5EF4-FFF2-40B4-BE49-F238E27FC236}">
                <a16:creationId xmlns:a16="http://schemas.microsoft.com/office/drawing/2014/main" id="{4956E41D-CD50-452B-8B7A-E1D699B6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2472" y="3349208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Znalezione obrazy dla zapytania tron krÃ³lewski">
            <a:extLst>
              <a:ext uri="{FF2B5EF4-FFF2-40B4-BE49-F238E27FC236}">
                <a16:creationId xmlns:a16="http://schemas.microsoft.com/office/drawing/2014/main" id="{A3661197-D9B1-4791-85E8-66CD0B13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3334" y="3128906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Znalezione obrazy dla zapytania tron krÃ³lewski">
            <a:extLst>
              <a:ext uri="{FF2B5EF4-FFF2-40B4-BE49-F238E27FC236}">
                <a16:creationId xmlns:a16="http://schemas.microsoft.com/office/drawing/2014/main" id="{B212927D-032C-455C-9B76-549C2F13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1031" y="4259862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Znalezione obrazy dla zapytania tron krÃ³lewski">
            <a:extLst>
              <a:ext uri="{FF2B5EF4-FFF2-40B4-BE49-F238E27FC236}">
                <a16:creationId xmlns:a16="http://schemas.microsoft.com/office/drawing/2014/main" id="{C3030452-EA46-4207-93BB-C1711B10A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4857" y="4447153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Znalezione obrazy dla zapytania tron krÃ³lewski">
            <a:extLst>
              <a:ext uri="{FF2B5EF4-FFF2-40B4-BE49-F238E27FC236}">
                <a16:creationId xmlns:a16="http://schemas.microsoft.com/office/drawing/2014/main" id="{5FF290ED-BEF3-411D-894F-58C41BCD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317" y="4512314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Znalezione obrazy dla zapytania tron krÃ³lewski">
            <a:extLst>
              <a:ext uri="{FF2B5EF4-FFF2-40B4-BE49-F238E27FC236}">
                <a16:creationId xmlns:a16="http://schemas.microsoft.com/office/drawing/2014/main" id="{2F0EB164-EDDD-4590-BD83-F4A0DAF0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6882" y="4062867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Znalezione obrazy dla zapytania tron krÃ³lewski">
            <a:extLst>
              <a:ext uri="{FF2B5EF4-FFF2-40B4-BE49-F238E27FC236}">
                <a16:creationId xmlns:a16="http://schemas.microsoft.com/office/drawing/2014/main" id="{193E8712-1024-460C-B663-873270F7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8457" y="3611260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Znalezione obrazy dla zapytania tron krÃ³lewski">
            <a:extLst>
              <a:ext uri="{FF2B5EF4-FFF2-40B4-BE49-F238E27FC236}">
                <a16:creationId xmlns:a16="http://schemas.microsoft.com/office/drawing/2014/main" id="{E31DEC05-5D88-4EB7-B7F9-1ECDBA7A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1598" y="4604091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Znalezione obrazy dla zapytania tron krÃ³lewski">
            <a:extLst>
              <a:ext uri="{FF2B5EF4-FFF2-40B4-BE49-F238E27FC236}">
                <a16:creationId xmlns:a16="http://schemas.microsoft.com/office/drawing/2014/main" id="{D28E4756-2D33-4437-B77F-E6E1525D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1587" y="4635411"/>
            <a:ext cx="319081" cy="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łyskawica 3">
            <a:extLst>
              <a:ext uri="{FF2B5EF4-FFF2-40B4-BE49-F238E27FC236}">
                <a16:creationId xmlns:a16="http://schemas.microsoft.com/office/drawing/2014/main" id="{D6773478-CA73-4656-8908-88763557CA81}"/>
              </a:ext>
            </a:extLst>
          </p:cNvPr>
          <p:cNvSpPr/>
          <p:nvPr/>
        </p:nvSpPr>
        <p:spPr>
          <a:xfrm>
            <a:off x="7105302" y="4780703"/>
            <a:ext cx="1011971" cy="1394163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Błyskawica 41">
            <a:extLst>
              <a:ext uri="{FF2B5EF4-FFF2-40B4-BE49-F238E27FC236}">
                <a16:creationId xmlns:a16="http://schemas.microsoft.com/office/drawing/2014/main" id="{7E4CF22E-EDF1-450D-8259-2436D1B3303D}"/>
              </a:ext>
            </a:extLst>
          </p:cNvPr>
          <p:cNvSpPr/>
          <p:nvPr/>
        </p:nvSpPr>
        <p:spPr>
          <a:xfrm>
            <a:off x="6620464" y="5040638"/>
            <a:ext cx="1011971" cy="1394163"/>
          </a:xfrm>
          <a:prstGeom prst="lightningBol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Błyskawica 42">
            <a:extLst>
              <a:ext uri="{FF2B5EF4-FFF2-40B4-BE49-F238E27FC236}">
                <a16:creationId xmlns:a16="http://schemas.microsoft.com/office/drawing/2014/main" id="{AB9BE940-2E7B-4E47-B78B-E05785463934}"/>
              </a:ext>
            </a:extLst>
          </p:cNvPr>
          <p:cNvSpPr/>
          <p:nvPr/>
        </p:nvSpPr>
        <p:spPr>
          <a:xfrm>
            <a:off x="5949978" y="5159071"/>
            <a:ext cx="1011971" cy="1394163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Błyskawica 43">
            <a:extLst>
              <a:ext uri="{FF2B5EF4-FFF2-40B4-BE49-F238E27FC236}">
                <a16:creationId xmlns:a16="http://schemas.microsoft.com/office/drawing/2014/main" id="{8714A2BF-5325-44DA-A0B1-9E079139F630}"/>
              </a:ext>
            </a:extLst>
          </p:cNvPr>
          <p:cNvSpPr/>
          <p:nvPr/>
        </p:nvSpPr>
        <p:spPr>
          <a:xfrm rot="3395669">
            <a:off x="4576819" y="5149737"/>
            <a:ext cx="1011971" cy="1394163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Błyskawica 44">
            <a:extLst>
              <a:ext uri="{FF2B5EF4-FFF2-40B4-BE49-F238E27FC236}">
                <a16:creationId xmlns:a16="http://schemas.microsoft.com/office/drawing/2014/main" id="{C0DFD40F-7BAC-4CFB-A44C-FE1F18662150}"/>
              </a:ext>
            </a:extLst>
          </p:cNvPr>
          <p:cNvSpPr/>
          <p:nvPr/>
        </p:nvSpPr>
        <p:spPr>
          <a:xfrm rot="3532998">
            <a:off x="3910872" y="4987725"/>
            <a:ext cx="1011971" cy="1394163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Błyskawica 45">
            <a:extLst>
              <a:ext uri="{FF2B5EF4-FFF2-40B4-BE49-F238E27FC236}">
                <a16:creationId xmlns:a16="http://schemas.microsoft.com/office/drawing/2014/main" id="{42B4997E-E593-4D00-9A0E-136CC961802B}"/>
              </a:ext>
            </a:extLst>
          </p:cNvPr>
          <p:cNvSpPr/>
          <p:nvPr/>
        </p:nvSpPr>
        <p:spPr>
          <a:xfrm rot="3945487">
            <a:off x="3228600" y="4911306"/>
            <a:ext cx="1011971" cy="1394163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4" name="Picture 10" descr="Znalezione obrazy dla zapytania lew">
            <a:extLst>
              <a:ext uri="{FF2B5EF4-FFF2-40B4-BE49-F238E27FC236}">
                <a16:creationId xmlns:a16="http://schemas.microsoft.com/office/drawing/2014/main" id="{288A2F32-A1DF-43E4-B322-B908A6DD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00" y="2613725"/>
            <a:ext cx="1734157" cy="17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BULL PNG">
            <a:extLst>
              <a:ext uri="{FF2B5EF4-FFF2-40B4-BE49-F238E27FC236}">
                <a16:creationId xmlns:a16="http://schemas.microsoft.com/office/drawing/2014/main" id="{8CC1252B-6D8D-4406-8A04-A0F09649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03" y="2672620"/>
            <a:ext cx="1597688" cy="15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nalezione obrazy dla zapytania EAGLE PNG">
            <a:extLst>
              <a:ext uri="{FF2B5EF4-FFF2-40B4-BE49-F238E27FC236}">
                <a16:creationId xmlns:a16="http://schemas.microsoft.com/office/drawing/2014/main" id="{F0278AEC-0ED4-4744-BA66-F7070AF2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92" y="4183663"/>
            <a:ext cx="2893199" cy="20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odobny obraz">
            <a:extLst>
              <a:ext uri="{FF2B5EF4-FFF2-40B4-BE49-F238E27FC236}">
                <a16:creationId xmlns:a16="http://schemas.microsoft.com/office/drawing/2014/main" id="{ACF4454E-B942-4ABA-AF47-4F36AB24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15" r="17028" b="-15"/>
          <a:stretch/>
        </p:blipFill>
        <p:spPr bwMode="auto">
          <a:xfrm>
            <a:off x="1773219" y="4021166"/>
            <a:ext cx="1929615" cy="27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LAMPY OLIWNE PNG">
            <a:extLst>
              <a:ext uri="{FF2B5EF4-FFF2-40B4-BE49-F238E27FC236}">
                <a16:creationId xmlns:a16="http://schemas.microsoft.com/office/drawing/2014/main" id="{F01C7615-525C-47B0-8DDC-5C7E7A09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07" y="1919535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Znalezione obrazy dla zapytania LAMPY OLIWNE PNG">
            <a:extLst>
              <a:ext uri="{FF2B5EF4-FFF2-40B4-BE49-F238E27FC236}">
                <a16:creationId xmlns:a16="http://schemas.microsoft.com/office/drawing/2014/main" id="{9C788BF8-043B-40F4-B832-910EABAA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22" y="1529386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Znalezione obrazy dla zapytania LAMPY OLIWNE PNG">
            <a:extLst>
              <a:ext uri="{FF2B5EF4-FFF2-40B4-BE49-F238E27FC236}">
                <a16:creationId xmlns:a16="http://schemas.microsoft.com/office/drawing/2014/main" id="{CD40CFB8-E258-4A5B-B201-2A93E58B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95" y="1358899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Znalezione obrazy dla zapytania LAMPY OLIWNE PNG">
            <a:extLst>
              <a:ext uri="{FF2B5EF4-FFF2-40B4-BE49-F238E27FC236}">
                <a16:creationId xmlns:a16="http://schemas.microsoft.com/office/drawing/2014/main" id="{C2C9EEE2-75D4-470A-9BB6-2ADF3865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01" y="1546493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Znalezione obrazy dla zapytania LAMPY OLIWNE PNG">
            <a:extLst>
              <a:ext uri="{FF2B5EF4-FFF2-40B4-BE49-F238E27FC236}">
                <a16:creationId xmlns:a16="http://schemas.microsoft.com/office/drawing/2014/main" id="{0D07DE98-0959-44A8-BAF3-B603A589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07" y="2421767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Znalezione obrazy dla zapytania LAMPY OLIWNE PNG">
            <a:extLst>
              <a:ext uri="{FF2B5EF4-FFF2-40B4-BE49-F238E27FC236}">
                <a16:creationId xmlns:a16="http://schemas.microsoft.com/office/drawing/2014/main" id="{C53077BD-7630-4540-ACAA-BB1F9184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55" y="1788197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Znalezione obrazy dla zapytania LAMPY OLIWNE PNG">
            <a:extLst>
              <a:ext uri="{FF2B5EF4-FFF2-40B4-BE49-F238E27FC236}">
                <a16:creationId xmlns:a16="http://schemas.microsoft.com/office/drawing/2014/main" id="{CC4E5F52-3E92-4F4D-A1D0-E05E73A6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11" y="2234173"/>
            <a:ext cx="697375" cy="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AAF00"/>
                </a:solidFill>
              </a:rPr>
              <a:t>Oto w niebie otworzyła się brama</a:t>
            </a:r>
            <a:endParaRPr lang="pl-PL" sz="5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6462"/>
            <a:ext cx="10233800" cy="5167619"/>
          </a:xfrm>
        </p:spPr>
        <p:txBody>
          <a:bodyPr>
            <a:normAutofit/>
          </a:bodyPr>
          <a:lstStyle/>
          <a:p>
            <a:r>
              <a:rPr lang="pl-PL" dirty="0"/>
              <a:t>Jan wchodzi do nieba. Wizja otwartego nieba.</a:t>
            </a:r>
          </a:p>
          <a:p>
            <a:r>
              <a:rPr lang="pl-PL" dirty="0"/>
              <a:t>Uczestniczymy w niebiańskiej liturgii, słyszymy i widzimy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Liturgia</a:t>
            </a:r>
            <a:r>
              <a:rPr lang="pl-PL" dirty="0"/>
              <a:t> (gr. </a:t>
            </a:r>
            <a:r>
              <a:rPr lang="pl-PL" dirty="0" err="1"/>
              <a:t>λειτουργι</a:t>
            </a:r>
            <a:r>
              <a:rPr lang="pl-PL" dirty="0"/>
              <a:t>α – działanie na rzecz ludu, od laos – lud i ergon – praca), w starożytnej Grecji działania konkretnej osoby lub społeczności na rzecz obywateli. Pierwotnie oznaczała „czyn ludowy”, rodzaj dobrowolnej, lecz uroczystej zbiórki publicznej, a nawet rodzaj „czynu społecznego” np. przy umacnianiu wałów obronnych czy budowie okrętów.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Brama</a:t>
            </a:r>
            <a:r>
              <a:rPr lang="pl-PL" dirty="0"/>
              <a:t> – symbol przechodzenia z jednej rzeczywistości do drugiej</a:t>
            </a:r>
          </a:p>
          <a:p>
            <a:r>
              <a:rPr lang="pl-PL" dirty="0"/>
              <a:t>Od czasów Jezusa niebo jest otwarte.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6562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C9814-FA00-4697-B146-82A4B4F8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C8F784-7C84-4BEA-BD1E-347EC745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JAK JEST W NIEBIE?">
            <a:extLst>
              <a:ext uri="{FF2B5EF4-FFF2-40B4-BE49-F238E27FC236}">
                <a16:creationId xmlns:a16="http://schemas.microsoft.com/office/drawing/2014/main" id="{F476ABBF-6A8E-4AA1-85D5-8F8CF456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0"/>
            <a:ext cx="554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0985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615</TotalTime>
  <Words>961</Words>
  <Application>Microsoft Office PowerPoint</Application>
  <PresentationFormat>Panoramiczny</PresentationFormat>
  <Paragraphs>74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Bahnschrift SemiBold SemiConden</vt:lpstr>
      <vt:lpstr>Corbel</vt:lpstr>
      <vt:lpstr>Głębokość</vt:lpstr>
      <vt:lpstr>APOKALIPSA</vt:lpstr>
      <vt:lpstr>TRON W NIEBIE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Oto w niebie otworzyła się brama</vt:lpstr>
      <vt:lpstr>Prezentacja programu PowerPoint</vt:lpstr>
      <vt:lpstr>Wejdź tutaj, a pokażę ci, co potem musi się wydarzyć</vt:lpstr>
      <vt:lpstr>Wejdź tutaj, a pokażę ci, co potem musi się wydarzyć</vt:lpstr>
      <vt:lpstr>Wejdź tutaj, a pokażę ci, co potem musi się wydarzyć</vt:lpstr>
      <vt:lpstr>Prezentacja programu PowerPoint</vt:lpstr>
      <vt:lpstr>Oto w niebie stał tron, a na tronie ktoś siedział.</vt:lpstr>
      <vt:lpstr>  Jaspis      Sard     Szmaragd</vt:lpstr>
      <vt:lpstr>Prezentacja programu PowerPoint</vt:lpstr>
      <vt:lpstr>Prezentacja programu PowerPoint</vt:lpstr>
      <vt:lpstr>dwadzieścia cztery trony, na których zasiadało dwudziestu czterech starszych</vt:lpstr>
      <vt:lpstr>Prezentacja programu PowerPoint</vt:lpstr>
      <vt:lpstr>błyskawice, głosy i grzmoty</vt:lpstr>
      <vt:lpstr>morze szklane podobne do kryształu</vt:lpstr>
      <vt:lpstr>Prezentacja programu PowerPoint</vt:lpstr>
      <vt:lpstr>wokół tronu stały cztery istoty żywe, które miały mnóstwo oczu z przodu i z tyłu</vt:lpstr>
      <vt:lpstr>Prezentacja programu PowerPoint</vt:lpstr>
      <vt:lpstr>Prezentacja programu PowerPoint</vt:lpstr>
      <vt:lpstr>Lew, byk, człowiek (anioł), orzeł</vt:lpstr>
      <vt:lpstr>Święty, Święty, Święty, Pan, Bóg Wszechmocny, który był, który jest i który przychodzi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88</cp:revision>
  <dcterms:created xsi:type="dcterms:W3CDTF">2018-09-06T17:04:25Z</dcterms:created>
  <dcterms:modified xsi:type="dcterms:W3CDTF">2018-10-08T06:51:20Z</dcterms:modified>
</cp:coreProperties>
</file>